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oper BT Light" panose="020B0604020202020204" charset="0"/>
      <p:regular r:id="rId12"/>
    </p:embeddedFont>
    <p:embeddedFont>
      <p:font typeface="Body Text Bold" panose="020B0604020202020204" charset="0"/>
      <p:regular r:id="rId13"/>
    </p:embeddedFont>
    <p:embeddedFont>
      <p:font typeface="Crafty Girls" panose="020B0604020202020204" charset="0"/>
      <p:regular r:id="rId14"/>
    </p:embeddedFont>
    <p:embeddedFont>
      <p:font typeface="Marta Italics" panose="020B0604020202020204" charset="0"/>
      <p:regular r:id="rId15"/>
    </p:embeddedFont>
    <p:embeddedFont>
      <p:font typeface="Times New Roman Bold" panose="02020803070505020304" pitchFamily="18" charset="0"/>
      <p:bold r:id="rId16"/>
    </p:embeddedFont>
    <p:embeddedFont>
      <p:font typeface="Body Text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" t="-133603" r="-39052" b="-14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28649" y="3945294"/>
            <a:ext cx="9644826" cy="2396412"/>
            <a:chOff x="0" y="0"/>
            <a:chExt cx="12859769" cy="3195216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025"/>
              <a:ext cx="12859769" cy="202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00"/>
                </a:lnSpc>
              </a:pPr>
              <a:r>
                <a:rPr lang="en-US" sz="11000" spc="-220">
                  <a:solidFill>
                    <a:srgbClr val="F6F6F6"/>
                  </a:solidFill>
                  <a:latin typeface="Body Text"/>
                </a:rPr>
                <a:t>Vrinda store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04666"/>
              <a:ext cx="12859769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>
                  <a:solidFill>
                    <a:srgbClr val="F6F6F6"/>
                  </a:solidFill>
                  <a:latin typeface="Crafty Girls"/>
                </a:rPr>
                <a:t>CHOOSE YOUR STYLE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9966" y="128793"/>
            <a:ext cx="9110101" cy="10029414"/>
            <a:chOff x="0" y="0"/>
            <a:chExt cx="5767948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67948" cy="6350000"/>
            </a:xfrm>
            <a:custGeom>
              <a:avLst/>
              <a:gdLst/>
              <a:ahLst/>
              <a:cxnLst/>
              <a:rect l="l" t="t" r="r" b="b"/>
              <a:pathLst>
                <a:path w="5767948" h="6350000">
                  <a:moveTo>
                    <a:pt x="4449560" y="6350000"/>
                  </a:moveTo>
                  <a:lnTo>
                    <a:pt x="1318388" y="6350000"/>
                  </a:lnTo>
                  <a:cubicBezTo>
                    <a:pt x="589979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589979" y="0"/>
                    <a:pt x="1318388" y="0"/>
                  </a:cubicBezTo>
                  <a:lnTo>
                    <a:pt x="4449560" y="0"/>
                  </a:lnTo>
                  <a:cubicBezTo>
                    <a:pt x="5177969" y="0"/>
                    <a:pt x="5767948" y="454660"/>
                    <a:pt x="5767948" y="1016000"/>
                  </a:cubicBezTo>
                  <a:lnTo>
                    <a:pt x="5767948" y="5334000"/>
                  </a:lnTo>
                  <a:cubicBezTo>
                    <a:pt x="5767948" y="5895340"/>
                    <a:pt x="5177969" y="6350000"/>
                    <a:pt x="444956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4943" r="-2106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7" y="73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6051" y="4202112"/>
            <a:ext cx="14715898" cy="200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en-US" sz="14000" spc="-280">
                <a:solidFill>
                  <a:srgbClr val="000000"/>
                </a:solidFill>
                <a:latin typeface="Body Text"/>
              </a:rPr>
              <a:t>THANK YOU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082">
            <a:off x="7902822" y="-6590672"/>
            <a:ext cx="20694040" cy="19012649"/>
          </a:xfrm>
          <a:custGeom>
            <a:avLst/>
            <a:gdLst/>
            <a:ahLst/>
            <a:cxnLst/>
            <a:rect l="l" t="t" r="r" b="b"/>
            <a:pathLst>
              <a:path w="20694040" h="19012649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25544" r="-288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59908" y="2763917"/>
            <a:ext cx="10880480" cy="438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800" spc="-96">
                <a:solidFill>
                  <a:srgbClr val="000000"/>
                </a:solidFill>
                <a:latin typeface="Body Text Bold"/>
              </a:rPr>
              <a:t>Vrinda Store Annual Sales Report 2022</a:t>
            </a:r>
          </a:p>
          <a:p>
            <a:pPr algn="l">
              <a:lnSpc>
                <a:spcPts val="5500"/>
              </a:lnSpc>
            </a:pPr>
            <a:r>
              <a:rPr lang="en-US" sz="5000" spc="-100">
                <a:solidFill>
                  <a:srgbClr val="000000"/>
                </a:solidFill>
                <a:latin typeface="Body Text"/>
              </a:rPr>
              <a:t> </a:t>
            </a:r>
          </a:p>
          <a:p>
            <a:pPr algn="l">
              <a:lnSpc>
                <a:spcPts val="4400"/>
              </a:lnSpc>
            </a:pPr>
            <a:r>
              <a:rPr lang="en-US" sz="4000" spc="-80">
                <a:solidFill>
                  <a:srgbClr val="000000"/>
                </a:solidFill>
                <a:latin typeface="Times New Roman Bold"/>
              </a:rPr>
              <a:t>Subtitle</a:t>
            </a:r>
            <a:r>
              <a:rPr lang="en-US" sz="4000" spc="-80">
                <a:solidFill>
                  <a:srgbClr val="000000"/>
                </a:solidFill>
                <a:latin typeface="Times New Roman"/>
              </a:rPr>
              <a:t>: Comprehensive Analysis and Strategic Recommendations </a:t>
            </a:r>
          </a:p>
          <a:p>
            <a:pPr algn="l">
              <a:lnSpc>
                <a:spcPts val="4840"/>
              </a:lnSpc>
            </a:pPr>
            <a:endParaRPr lang="en-US" sz="4000" spc="-80">
              <a:solidFill>
                <a:srgbClr val="000000"/>
              </a:solidFill>
              <a:latin typeface="Times New Roman"/>
            </a:endParaRPr>
          </a:p>
          <a:p>
            <a:pPr algn="l">
              <a:lnSpc>
                <a:spcPts val="3850"/>
              </a:lnSpc>
            </a:pPr>
            <a:r>
              <a:rPr lang="en-US" sz="3500" spc="-70">
                <a:solidFill>
                  <a:srgbClr val="000000"/>
                </a:solidFill>
                <a:latin typeface="Times New Roman Bold"/>
              </a:rPr>
              <a:t>Presented by</a:t>
            </a:r>
            <a:r>
              <a:rPr lang="en-US" sz="3500" spc="-70">
                <a:solidFill>
                  <a:srgbClr val="000000"/>
                </a:solidFill>
                <a:latin typeface="Times New Roman"/>
              </a:rPr>
              <a:t>: Akash Pandhare</a:t>
            </a:r>
          </a:p>
          <a:p>
            <a:pPr algn="l">
              <a:lnSpc>
                <a:spcPts val="3850"/>
              </a:lnSpc>
            </a:pPr>
            <a:endParaRPr lang="en-US" sz="3500" spc="-70">
              <a:solidFill>
                <a:srgbClr val="000000"/>
              </a:solidFill>
              <a:latin typeface="Times New Roman"/>
            </a:endParaRPr>
          </a:p>
          <a:p>
            <a:pPr marL="0" lvl="0" indent="0" algn="l">
              <a:lnSpc>
                <a:spcPts val="2750"/>
              </a:lnSpc>
            </a:pPr>
            <a:r>
              <a:rPr lang="en-US" sz="2500" spc="-50">
                <a:solidFill>
                  <a:srgbClr val="000000"/>
                </a:solidFill>
                <a:latin typeface="Times New Roman Bold"/>
              </a:rPr>
              <a:t>Email</a:t>
            </a:r>
            <a:r>
              <a:rPr lang="en-US" sz="2500" spc="-50">
                <a:solidFill>
                  <a:srgbClr val="000000"/>
                </a:solidFill>
                <a:latin typeface="Times New Roman"/>
              </a:rPr>
              <a:t> : akashpandhare0097@gmail.com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082">
            <a:off x="7902822" y="-6590672"/>
            <a:ext cx="20694040" cy="19012649"/>
          </a:xfrm>
          <a:custGeom>
            <a:avLst/>
            <a:gdLst/>
            <a:ahLst/>
            <a:cxnLst/>
            <a:rect l="l" t="t" r="r" b="b"/>
            <a:pathLst>
              <a:path w="20694040" h="19012649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25544" r="-288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11324" y="2963278"/>
            <a:ext cx="10880480" cy="401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800" spc="-96">
                <a:solidFill>
                  <a:srgbClr val="000000"/>
                </a:solidFill>
                <a:latin typeface="Body Text Bold"/>
              </a:rPr>
              <a:t>About Vrinda Store :</a:t>
            </a:r>
          </a:p>
          <a:p>
            <a:pPr algn="l">
              <a:lnSpc>
                <a:spcPts val="5280"/>
              </a:lnSpc>
            </a:pPr>
            <a:endParaRPr lang="en-US" sz="4800" spc="-96">
              <a:solidFill>
                <a:srgbClr val="000000"/>
              </a:solidFill>
              <a:latin typeface="Body Text Bold"/>
            </a:endParaRPr>
          </a:p>
          <a:p>
            <a:pPr marL="0" lvl="0" indent="0" algn="l">
              <a:lnSpc>
                <a:spcPts val="5280"/>
              </a:lnSpc>
            </a:pPr>
            <a:r>
              <a:rPr lang="en-US" sz="4800" spc="-96">
                <a:solidFill>
                  <a:srgbClr val="000000"/>
                </a:solidFill>
                <a:latin typeface="Body Text Bold"/>
              </a:rPr>
              <a:t>Overview: </a:t>
            </a:r>
            <a:r>
              <a:rPr lang="en-US" sz="4800" spc="-96">
                <a:solidFill>
                  <a:srgbClr val="000000"/>
                </a:solidFill>
                <a:latin typeface="Body Text"/>
              </a:rPr>
              <a:t>Vrinda Store is a clothing store selling products through various online channels such as Amazon, Flipkart, Myntra, and Ajio.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082">
            <a:off x="7902822" y="-6590672"/>
            <a:ext cx="20694040" cy="19012649"/>
          </a:xfrm>
          <a:custGeom>
            <a:avLst/>
            <a:gdLst/>
            <a:ahLst/>
            <a:cxnLst/>
            <a:rect l="l" t="t" r="r" b="b"/>
            <a:pathLst>
              <a:path w="20694040" h="19012649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25544" r="-288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35313" y="1160141"/>
            <a:ext cx="10880480" cy="80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800" spc="-96">
                <a:solidFill>
                  <a:srgbClr val="000000"/>
                </a:solidFill>
                <a:latin typeface="Body Text Bold"/>
              </a:rPr>
              <a:t>Objective:</a:t>
            </a:r>
          </a:p>
          <a:p>
            <a:pPr algn="l">
              <a:lnSpc>
                <a:spcPts val="5280"/>
              </a:lnSpc>
            </a:pPr>
            <a:endParaRPr lang="en-US" sz="4800" spc="-96">
              <a:solidFill>
                <a:srgbClr val="000000"/>
              </a:solidFill>
              <a:latin typeface="Body Text Bold"/>
            </a:endParaRPr>
          </a:p>
          <a:p>
            <a:pPr marL="1036464" lvl="1" indent="-518232" algn="l">
              <a:lnSpc>
                <a:spcPts val="5280"/>
              </a:lnSpc>
              <a:buFont typeface="Arial"/>
              <a:buChar char="•"/>
            </a:pPr>
            <a:r>
              <a:rPr lang="en-US" sz="4800" spc="-96">
                <a:solidFill>
                  <a:srgbClr val="000000"/>
                </a:solidFill>
                <a:latin typeface="Body Text"/>
              </a:rPr>
              <a:t>To create an annual sales report for 2022.</a:t>
            </a:r>
          </a:p>
          <a:p>
            <a:pPr algn="l">
              <a:lnSpc>
                <a:spcPts val="5280"/>
              </a:lnSpc>
            </a:pPr>
            <a:endParaRPr lang="en-US" sz="4800" spc="-96">
              <a:solidFill>
                <a:srgbClr val="000000"/>
              </a:solidFill>
              <a:latin typeface="Body Text"/>
            </a:endParaRPr>
          </a:p>
          <a:p>
            <a:pPr marL="1036464" lvl="1" indent="-518232" algn="l">
              <a:lnSpc>
                <a:spcPts val="5280"/>
              </a:lnSpc>
              <a:buFont typeface="Arial"/>
              <a:buChar char="•"/>
            </a:pPr>
            <a:r>
              <a:rPr lang="en-US" sz="4800" spc="-96">
                <a:solidFill>
                  <a:srgbClr val="000000"/>
                </a:solidFill>
                <a:latin typeface="Body Text"/>
              </a:rPr>
              <a:t>To help Vrinda Store understand their customer base and store performance.</a:t>
            </a:r>
          </a:p>
          <a:p>
            <a:pPr algn="l">
              <a:lnSpc>
                <a:spcPts val="5280"/>
              </a:lnSpc>
            </a:pPr>
            <a:endParaRPr lang="en-US" sz="4800" spc="-96">
              <a:solidFill>
                <a:srgbClr val="000000"/>
              </a:solidFill>
              <a:latin typeface="Body Text"/>
            </a:endParaRPr>
          </a:p>
          <a:p>
            <a:pPr marL="1036464" lvl="1" indent="-518232" algn="l">
              <a:lnSpc>
                <a:spcPts val="5280"/>
              </a:lnSpc>
              <a:buFont typeface="Arial"/>
              <a:buChar char="•"/>
            </a:pPr>
            <a:r>
              <a:rPr lang="en-US" sz="4800" spc="-96">
                <a:solidFill>
                  <a:srgbClr val="000000"/>
                </a:solidFill>
                <a:latin typeface="Body Text"/>
              </a:rPr>
              <a:t>To provide insights for strategic planning and growth in 2023.</a:t>
            </a:r>
          </a:p>
          <a:p>
            <a:pPr marL="0" lvl="0" indent="0" algn="l">
              <a:lnSpc>
                <a:spcPts val="5280"/>
              </a:lnSpc>
            </a:pPr>
            <a:endParaRPr lang="en-US" sz="4800" spc="-96">
              <a:solidFill>
                <a:srgbClr val="000000"/>
              </a:solidFill>
              <a:latin typeface="Body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9991" flipH="1">
            <a:off x="4000476" y="-4000513"/>
            <a:ext cx="10287047" cy="18288027"/>
          </a:xfrm>
          <a:custGeom>
            <a:avLst/>
            <a:gdLst/>
            <a:ahLst/>
            <a:cxnLst/>
            <a:rect l="l" t="t" r="r" b="b"/>
            <a:pathLst>
              <a:path w="10287047" h="1828802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r="-38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4848" y="851122"/>
            <a:ext cx="17898304" cy="8584755"/>
          </a:xfrm>
          <a:custGeom>
            <a:avLst/>
            <a:gdLst/>
            <a:ahLst/>
            <a:cxnLst/>
            <a:rect l="l" t="t" r="r" b="b"/>
            <a:pathLst>
              <a:path w="17898304" h="8584755">
                <a:moveTo>
                  <a:pt x="0" y="0"/>
                </a:moveTo>
                <a:lnTo>
                  <a:pt x="17898304" y="0"/>
                </a:lnTo>
                <a:lnTo>
                  <a:pt x="17898304" y="8584756"/>
                </a:lnTo>
                <a:lnTo>
                  <a:pt x="0" y="858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9991" flipH="1">
            <a:off x="4000476" y="-4000513"/>
            <a:ext cx="10287047" cy="18288027"/>
          </a:xfrm>
          <a:custGeom>
            <a:avLst/>
            <a:gdLst/>
            <a:ahLst/>
            <a:cxnLst/>
            <a:rect l="l" t="t" r="r" b="b"/>
            <a:pathLst>
              <a:path w="10287047" h="1828802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r="-38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38410" y="463918"/>
            <a:ext cx="13651268" cy="6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4900">
                <a:solidFill>
                  <a:srgbClr val="FFFFFF"/>
                </a:solidFill>
                <a:latin typeface="Cooper BT Light"/>
              </a:rPr>
              <a:t>INSIGHTS AND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531" y="1742088"/>
            <a:ext cx="16786769" cy="799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Vrinda Store generated a total revenue of ₹19.96 million from 28,471 orders placed by 28,437 unique customers.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The average order value was ₹757, and the average order frequency was just over 1.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Womens are more likely to buy compare to men . (~69%)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The age group of 31-50 years was the largest contributor to sales, followed by the 18-30 years group.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Maharashtra, Karnataka, and Uttar Pradesh were the top-performing states, while Amazon, Flipkart, and Myntra were the leading sales channels.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  <a:p>
            <a:pPr marL="658492" lvl="1" indent="-329246" algn="l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Marta Italics"/>
              </a:rPr>
              <a:t> The order status rates showed that 92% of the orders were delivered successfully."</a:t>
            </a:r>
          </a:p>
          <a:p>
            <a:pPr algn="l">
              <a:lnSpc>
                <a:spcPts val="4269"/>
              </a:lnSpc>
            </a:pPr>
            <a:endParaRPr lang="en-US" sz="3049">
              <a:solidFill>
                <a:srgbClr val="FFFFFF"/>
              </a:solidFill>
              <a:latin typeface="Marta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1666" r="-4132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98965" y="9036054"/>
            <a:ext cx="943506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Body Text"/>
              </a:rPr>
              <a:t>"Fashion is the armor to survive everyday life." - Bill Cunningham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957" y="2441570"/>
            <a:ext cx="10406244" cy="608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 spc="-80">
                <a:solidFill>
                  <a:srgbClr val="000000"/>
                </a:solidFill>
                <a:latin typeface="Body Text"/>
              </a:rPr>
              <a:t>Vrinda Store should focus on targeting women aged 18-50 years, especially in Maharashtra, Karnataka, and Uttar Pradesh, as these groups have shown the highest engagement. Leveraging top-performing channels like Amazon, Flipkart, and Myntra with targeted ads, offers, and coupons can help increase customer engagement and sales. </a:t>
            </a:r>
          </a:p>
          <a:p>
            <a:pPr algn="l">
              <a:lnSpc>
                <a:spcPts val="4400"/>
              </a:lnSpc>
            </a:pPr>
            <a:endParaRPr lang="en-US" sz="4000" spc="-80">
              <a:solidFill>
                <a:srgbClr val="000000"/>
              </a:solidFill>
              <a:latin typeface="Body Text"/>
            </a:endParaRPr>
          </a:p>
          <a:p>
            <a:pPr marL="0" lvl="0" indent="0" algn="l">
              <a:lnSpc>
                <a:spcPts val="4400"/>
              </a:lnSpc>
              <a:spcBef>
                <a:spcPct val="0"/>
              </a:spcBef>
            </a:pPr>
            <a:r>
              <a:rPr lang="en-US" sz="4000" spc="-80">
                <a:solidFill>
                  <a:srgbClr val="000000"/>
                </a:solidFill>
                <a:latin typeface="Body Text"/>
              </a:rPr>
              <a:t>Seasonal promotions and discounts should also be highlighted to attract more customers."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865" y="981075"/>
            <a:ext cx="4696878" cy="8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Body Text Bo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082">
            <a:off x="7902822" y="-6590672"/>
            <a:ext cx="20694040" cy="19012649"/>
          </a:xfrm>
          <a:custGeom>
            <a:avLst/>
            <a:gdLst/>
            <a:ahLst/>
            <a:cxnLst/>
            <a:rect l="l" t="t" r="r" b="b"/>
            <a:pathLst>
              <a:path w="20694040" h="19012649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25544" r="-288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12092" y="395059"/>
            <a:ext cx="10845102" cy="989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4447" spc="-88">
                <a:solidFill>
                  <a:srgbClr val="000000"/>
                </a:solidFill>
                <a:latin typeface="Body Text Bold"/>
              </a:rPr>
              <a:t>Recommendations to Improve Sales and Engagement:</a:t>
            </a:r>
          </a:p>
          <a:p>
            <a:pPr algn="l">
              <a:lnSpc>
                <a:spcPts val="4892"/>
              </a:lnSpc>
            </a:pPr>
            <a:endParaRPr lang="en-US" sz="4447" spc="-88">
              <a:solidFill>
                <a:srgbClr val="000000"/>
              </a:solidFill>
              <a:latin typeface="Body Text Bold"/>
            </a:endParaRPr>
          </a:p>
          <a:p>
            <a:pPr algn="l">
              <a:lnSpc>
                <a:spcPts val="4892"/>
              </a:lnSpc>
            </a:pPr>
            <a:r>
              <a:rPr lang="en-US" sz="4447" spc="-88">
                <a:solidFill>
                  <a:srgbClr val="000000"/>
                </a:solidFill>
                <a:latin typeface="Body Text Bold"/>
              </a:rPr>
              <a:t>Improve Customer Engagement:</a:t>
            </a:r>
          </a:p>
          <a:p>
            <a:pPr algn="l">
              <a:lnSpc>
                <a:spcPts val="4892"/>
              </a:lnSpc>
            </a:pPr>
            <a:endParaRPr lang="en-US" sz="4447" spc="-88">
              <a:solidFill>
                <a:srgbClr val="000000"/>
              </a:solidFill>
              <a:latin typeface="Body Text Bold"/>
            </a:endParaRPr>
          </a:p>
          <a:p>
            <a:pPr marL="960204" lvl="1" indent="-480102" algn="l">
              <a:lnSpc>
                <a:spcPts val="4892"/>
              </a:lnSpc>
              <a:buFont typeface="Arial"/>
              <a:buChar char="•"/>
            </a:pPr>
            <a:r>
              <a:rPr lang="en-US" sz="4447" spc="-88">
                <a:solidFill>
                  <a:srgbClr val="000000"/>
                </a:solidFill>
                <a:latin typeface="Body Text"/>
              </a:rPr>
              <a:t>Increase AOF by introducing loyalty programs and regular follow-ups.</a:t>
            </a:r>
          </a:p>
          <a:p>
            <a:pPr marL="960204" lvl="1" indent="-480102" algn="l">
              <a:lnSpc>
                <a:spcPts val="4892"/>
              </a:lnSpc>
              <a:buFont typeface="Arial"/>
              <a:buChar char="•"/>
            </a:pPr>
            <a:r>
              <a:rPr lang="en-US" sz="4447" spc="-88">
                <a:solidFill>
                  <a:srgbClr val="000000"/>
                </a:solidFill>
                <a:latin typeface="Body Text"/>
              </a:rPr>
              <a:t>Offer personalized discounts and product recommendations.</a:t>
            </a:r>
          </a:p>
          <a:p>
            <a:pPr marL="960204" lvl="1" indent="-480102" algn="l">
              <a:lnSpc>
                <a:spcPts val="4892"/>
              </a:lnSpc>
              <a:buFont typeface="Arial"/>
              <a:buChar char="•"/>
            </a:pPr>
            <a:r>
              <a:rPr lang="en-US" sz="4447" spc="-88">
                <a:solidFill>
                  <a:srgbClr val="000000"/>
                </a:solidFill>
                <a:latin typeface="Body Text"/>
              </a:rPr>
              <a:t>Introduce new collections based on customer preferences.</a:t>
            </a:r>
          </a:p>
          <a:p>
            <a:pPr marL="960204" lvl="1" indent="-480102" algn="l">
              <a:lnSpc>
                <a:spcPts val="4892"/>
              </a:lnSpc>
              <a:buFont typeface="Arial"/>
              <a:buChar char="•"/>
            </a:pPr>
            <a:r>
              <a:rPr lang="en-US" sz="4447" spc="-88">
                <a:solidFill>
                  <a:srgbClr val="000000"/>
                </a:solidFill>
                <a:latin typeface="Body Text"/>
              </a:rPr>
              <a:t>Analyze feedback to refine and expand the product line.</a:t>
            </a:r>
          </a:p>
          <a:p>
            <a:pPr marL="960204" lvl="1" indent="-480102" algn="l">
              <a:lnSpc>
                <a:spcPts val="4892"/>
              </a:lnSpc>
              <a:buFont typeface="Arial"/>
              <a:buChar char="•"/>
            </a:pPr>
            <a:r>
              <a:rPr lang="en-US" sz="4447" spc="-88">
                <a:solidFill>
                  <a:srgbClr val="000000"/>
                </a:solidFill>
                <a:latin typeface="Body Text"/>
              </a:rPr>
              <a:t> Try to improve customer retention and encourage repeat purchases.</a:t>
            </a:r>
          </a:p>
          <a:p>
            <a:pPr marL="0" lvl="0" indent="0" algn="l">
              <a:lnSpc>
                <a:spcPts val="4892"/>
              </a:lnSpc>
            </a:pPr>
            <a:endParaRPr lang="en-US" sz="4447" spc="-88">
              <a:solidFill>
                <a:srgbClr val="000000"/>
              </a:solidFill>
              <a:latin typeface="Body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082">
            <a:off x="7902822" y="-6590672"/>
            <a:ext cx="20694040" cy="19012649"/>
          </a:xfrm>
          <a:custGeom>
            <a:avLst/>
            <a:gdLst/>
            <a:ahLst/>
            <a:cxnLst/>
            <a:rect l="l" t="t" r="r" b="b"/>
            <a:pathLst>
              <a:path w="20694040" h="19012649">
                <a:moveTo>
                  <a:pt x="0" y="0"/>
                </a:moveTo>
                <a:lnTo>
                  <a:pt x="20694040" y="0"/>
                </a:lnTo>
                <a:lnTo>
                  <a:pt x="20694040" y="19012649"/>
                </a:lnTo>
                <a:lnTo>
                  <a:pt x="0" y="1901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25544" r="-288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18100" y="1057275"/>
            <a:ext cx="10468262" cy="837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3761" spc="-75">
                <a:solidFill>
                  <a:srgbClr val="000000"/>
                </a:solidFill>
                <a:latin typeface="Body Text Bold"/>
              </a:rPr>
              <a:t>Next Steps for Vrinda Store:</a:t>
            </a:r>
          </a:p>
          <a:p>
            <a:pPr algn="l">
              <a:lnSpc>
                <a:spcPts val="4137"/>
              </a:lnSpc>
            </a:pPr>
            <a:endParaRPr lang="en-US" sz="3761" spc="-75">
              <a:solidFill>
                <a:srgbClr val="000000"/>
              </a:solidFill>
              <a:latin typeface="Body Text Bold"/>
            </a:endParaRPr>
          </a:p>
          <a:p>
            <a:pPr algn="l">
              <a:lnSpc>
                <a:spcPts val="4137"/>
              </a:lnSpc>
            </a:pPr>
            <a:r>
              <a:rPr lang="en-US" sz="3761" spc="-75">
                <a:solidFill>
                  <a:srgbClr val="000000"/>
                </a:solidFill>
                <a:latin typeface="Body Text Bold"/>
              </a:rPr>
              <a:t>Action Plan:</a:t>
            </a:r>
          </a:p>
          <a:p>
            <a:pPr algn="l">
              <a:lnSpc>
                <a:spcPts val="4137"/>
              </a:lnSpc>
            </a:pPr>
            <a:endParaRPr lang="en-US" sz="3761" spc="-75">
              <a:solidFill>
                <a:srgbClr val="000000"/>
              </a:solidFill>
              <a:latin typeface="Body Text Bold"/>
            </a:endParaRP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Implement targeted marketing campaigns.</a:t>
            </a: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Enhance customer retention strategies.</a:t>
            </a: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Monitor performance regularly using updated dashboards.</a:t>
            </a:r>
          </a:p>
          <a:p>
            <a:pPr algn="l">
              <a:lnSpc>
                <a:spcPts val="4137"/>
              </a:lnSpc>
            </a:pPr>
            <a:endParaRPr lang="en-US" sz="3761" spc="-75">
              <a:solidFill>
                <a:srgbClr val="000000"/>
              </a:solidFill>
              <a:latin typeface="Body Text"/>
            </a:endParaRPr>
          </a:p>
          <a:p>
            <a:pPr algn="l">
              <a:lnSpc>
                <a:spcPts val="4137"/>
              </a:lnSpc>
            </a:pPr>
            <a:r>
              <a:rPr lang="en-US" sz="3761" spc="-75">
                <a:solidFill>
                  <a:srgbClr val="000000"/>
                </a:solidFill>
                <a:latin typeface="Body Text Bold"/>
              </a:rPr>
              <a:t>Goals for 2023:</a:t>
            </a: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Increase revenue and order volume.</a:t>
            </a: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Strengthen customer loyalty and engagement.</a:t>
            </a:r>
          </a:p>
          <a:p>
            <a:pPr marL="812169" lvl="1" indent="-406085" algn="l">
              <a:lnSpc>
                <a:spcPts val="4137"/>
              </a:lnSpc>
              <a:buFont typeface="Arial"/>
              <a:buChar char="•"/>
            </a:pPr>
            <a:r>
              <a:rPr lang="en-US" sz="3761" spc="-75">
                <a:solidFill>
                  <a:srgbClr val="000000"/>
                </a:solidFill>
                <a:latin typeface="Body Text"/>
              </a:rPr>
              <a:t>Expand market reach and optimize sales channels.</a:t>
            </a:r>
          </a:p>
          <a:p>
            <a:pPr algn="l">
              <a:lnSpc>
                <a:spcPts val="4137"/>
              </a:lnSpc>
            </a:pPr>
            <a:endParaRPr lang="en-US" sz="3761" spc="-75">
              <a:solidFill>
                <a:srgbClr val="000000"/>
              </a:solidFill>
              <a:latin typeface="Body Text"/>
            </a:endParaRPr>
          </a:p>
          <a:p>
            <a:pPr marL="0" lvl="0" indent="0" algn="l">
              <a:lnSpc>
                <a:spcPts val="4137"/>
              </a:lnSpc>
            </a:pPr>
            <a:endParaRPr lang="en-US" sz="3761" spc="-75">
              <a:solidFill>
                <a:srgbClr val="000000"/>
              </a:solidFill>
              <a:latin typeface="Body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397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Times New Roman</vt:lpstr>
      <vt:lpstr>Cooper BT Light</vt:lpstr>
      <vt:lpstr>Body Text Bold</vt:lpstr>
      <vt:lpstr>Crafty Girls</vt:lpstr>
      <vt:lpstr>Marta Italics</vt:lpstr>
      <vt:lpstr>Arial</vt:lpstr>
      <vt:lpstr>Times New Roman Bold</vt:lpstr>
      <vt:lpstr>Body Text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Vrinda store</dc:title>
  <dc:creator>dell</dc:creator>
  <cp:lastModifiedBy>Microsoft account</cp:lastModifiedBy>
  <cp:revision>4</cp:revision>
  <dcterms:created xsi:type="dcterms:W3CDTF">2006-08-16T00:00:00Z</dcterms:created>
  <dcterms:modified xsi:type="dcterms:W3CDTF">2024-06-25T15:14:06Z</dcterms:modified>
  <dc:identifier>DAGI2bgUzkE</dc:identifier>
</cp:coreProperties>
</file>